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414" r:id="rId2"/>
    <p:sldId id="1574" r:id="rId3"/>
    <p:sldId id="1565" r:id="rId4"/>
    <p:sldId id="1567" r:id="rId5"/>
    <p:sldId id="1569" r:id="rId6"/>
    <p:sldId id="1575" r:id="rId7"/>
    <p:sldId id="1577" r:id="rId8"/>
    <p:sldId id="1576" r:id="rId9"/>
    <p:sldId id="1568" r:id="rId10"/>
    <p:sldId id="1570" r:id="rId11"/>
    <p:sldId id="1582" r:id="rId12"/>
    <p:sldId id="1571" r:id="rId13"/>
    <p:sldId id="1572" r:id="rId14"/>
    <p:sldId id="1573" r:id="rId15"/>
    <p:sldId id="1587" r:id="rId16"/>
    <p:sldId id="1588" r:id="rId17"/>
    <p:sldId id="1578" r:id="rId18"/>
    <p:sldId id="1579" r:id="rId19"/>
    <p:sldId id="1583" r:id="rId20"/>
    <p:sldId id="1580" r:id="rId21"/>
    <p:sldId id="1585" r:id="rId22"/>
    <p:sldId id="1584" r:id="rId23"/>
    <p:sldId id="1586" r:id="rId24"/>
    <p:sldId id="1566" r:id="rId25"/>
    <p:sldId id="1589" r:id="rId26"/>
    <p:sldId id="1590" r:id="rId27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  <p14:sldId id="1574"/>
            <p14:sldId id="1565"/>
            <p14:sldId id="1567"/>
            <p14:sldId id="1569"/>
            <p14:sldId id="1575"/>
            <p14:sldId id="1577"/>
            <p14:sldId id="1576"/>
            <p14:sldId id="1568"/>
            <p14:sldId id="1570"/>
            <p14:sldId id="1582"/>
            <p14:sldId id="1571"/>
            <p14:sldId id="1572"/>
            <p14:sldId id="1573"/>
            <p14:sldId id="1587"/>
            <p14:sldId id="1588"/>
            <p14:sldId id="1578"/>
            <p14:sldId id="1579"/>
            <p14:sldId id="1583"/>
            <p14:sldId id="1580"/>
            <p14:sldId id="1585"/>
            <p14:sldId id="1584"/>
            <p14:sldId id="1586"/>
            <p14:sldId id="1566"/>
            <p14:sldId id="1589"/>
            <p14:sldId id="1590"/>
          </p14:sldIdLst>
        </p14:section>
        <p14:section name="Untitled Section" id="{9CACB88F-6207-4A79-8889-A4A537B69A1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CC"/>
    <a:srgbClr val="88BE66"/>
    <a:srgbClr val="F4F9F1"/>
    <a:srgbClr val="F17733"/>
    <a:srgbClr val="FEF5F0"/>
    <a:srgbClr val="0000FF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0" autoAdjust="0"/>
    <p:restoredTop sz="94648" autoAdjust="0"/>
  </p:normalViewPr>
  <p:slideViewPr>
    <p:cSldViewPr snapToGrid="0" showGuides="1">
      <p:cViewPr varScale="1">
        <p:scale>
          <a:sx n="106" d="100"/>
          <a:sy n="106" d="100"/>
        </p:scale>
        <p:origin x="1830" y="78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관심있어 보이는 애들 있으면 다른 </a:t>
            </a:r>
            <a:r>
              <a:rPr lang="en-US" altLang="ko-KR" dirty="0" smtClean="0"/>
              <a:t>MCU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STM </a:t>
            </a:r>
            <a:r>
              <a:rPr lang="ko-KR" altLang="en-US" dirty="0" smtClean="0"/>
              <a:t>보드 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53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duino.cc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fritzing.org/ho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WhenTheyCry9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VvzkV2lNlKQ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1 -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Park and </a:t>
            </a:r>
            <a:r>
              <a:rPr lang="en-US" sz="24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J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ae Young Chung </a:t>
            </a:r>
            <a:endParaRPr lang="en-US" sz="24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uild your own Arduino Uno – Zx L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"/>
          <a:stretch/>
        </p:blipFill>
        <p:spPr bwMode="auto">
          <a:xfrm>
            <a:off x="5770825" y="3421827"/>
            <a:ext cx="3356397" cy="264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개발의 첫 단계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: </a:t>
            </a: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아두이노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(Arduino) 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마이크로 컨트롤러 보드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Micro Controller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Board)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사람의 뇌에 해당하는 부품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제일 중요한 부품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기계간의 통신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프로세서 제어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파워 제어 가능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098" name="Picture 2" descr="A000066 - Buy Microcontroller board, Uno - Ardui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468"/>
          <a:stretch/>
        </p:blipFill>
        <p:spPr bwMode="auto">
          <a:xfrm>
            <a:off x="5620624" y="629582"/>
            <a:ext cx="3520797" cy="24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 사진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20"/>
          <p:cNvSpPr/>
          <p:nvPr/>
        </p:nvSpPr>
        <p:spPr>
          <a:xfrm>
            <a:off x="5770825" y="6092619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실제 </a:t>
            </a:r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보드의 회로도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외워야 할 필요 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도 없음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u="sng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2579" y="2079159"/>
            <a:ext cx="8965250" cy="4520782"/>
            <a:chOff x="-2579" y="2079159"/>
            <a:chExt cx="8965250" cy="4520782"/>
          </a:xfrm>
        </p:grpSpPr>
        <p:pic>
          <p:nvPicPr>
            <p:cNvPr id="4108" name="Picture 12" descr="Light Sensor Module | Makerfab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212" y="5288785"/>
              <a:ext cx="1748207" cy="1311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-2579" y="207915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아두이노로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 뭘 할 수 있을까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79" y="2536182"/>
              <a:ext cx="8965250" cy="2271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LED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껐다 키기 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    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전기 모터 제어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2900" lvl="1" indent="-342900" algn="just" eaLnBrk="1" hangingPunct="1">
                <a:buClr>
                  <a:srgbClr val="9999CC"/>
                </a:buClr>
                <a:buFont typeface="+mj-lt"/>
                <a:buAutoNum type="arabicPeriod"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다른 </a:t>
              </a: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기기와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통신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4.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다양한 센서 값 읽기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/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제어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00" y="2854904"/>
              <a:ext cx="2432770" cy="1563293"/>
            </a:xfrm>
            <a:prstGeom prst="rect">
              <a:avLst/>
            </a:prstGeom>
          </p:spPr>
        </p:pic>
        <p:pic>
          <p:nvPicPr>
            <p:cNvPr id="4102" name="Picture 6" descr="1438 Adafruit Adafruit Motor/Stepper/Servo Shield for Arduino v2 Kit Arduino,  Electronics and Robotics Electan, OnLine Stor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2055" y="2833420"/>
              <a:ext cx="2493567" cy="158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Arduino - Arduino Uno (R3) - ShareTechnot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00" y="4807572"/>
              <a:ext cx="2432770" cy="170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Micro bit lesson — Using the Ultrasonic Module « osoyoo.com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4"/>
            <a:stretch/>
          </p:blipFill>
          <p:spPr bwMode="auto">
            <a:xfrm>
              <a:off x="3142055" y="4807572"/>
              <a:ext cx="1480279" cy="1146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 bwMode="auto">
          <a:xfrm>
            <a:off x="0" y="2536182"/>
            <a:ext cx="5788404" cy="4321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07212" y="2095521"/>
            <a:ext cx="15953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합치면 로봇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아두이노 보드 자세히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아두이노를 작동하기 위해선 우선 배터리 혹은 컴퓨터에 연결을 해야 합니다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4607" y="1402498"/>
            <a:ext cx="8004017" cy="5014971"/>
            <a:chOff x="625349" y="857150"/>
            <a:chExt cx="7403441" cy="4638676"/>
          </a:xfrm>
        </p:grpSpPr>
        <p:pic>
          <p:nvPicPr>
            <p:cNvPr id="12" name="Picture 2" descr="http://postfiles2.naver.net/20150713_177/roboholic84_1436753927638Cr9T0_PNG/%BE%C6%B5%CE%C0%CC%B3%EB_%BA%B8%B5%E5_%B1%B8%C1%B6.png?type=w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49" y="857150"/>
              <a:ext cx="6191250" cy="463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타원 6"/>
            <p:cNvSpPr/>
            <p:nvPr/>
          </p:nvSpPr>
          <p:spPr bwMode="auto">
            <a:xfrm>
              <a:off x="4261662" y="1795538"/>
              <a:ext cx="365760" cy="389614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4" name="직선 화살표 연결선 10"/>
            <p:cNvCxnSpPr>
              <a:stCxn id="13" idx="6"/>
            </p:cNvCxnSpPr>
            <p:nvPr/>
          </p:nvCxnSpPr>
          <p:spPr bwMode="auto">
            <a:xfrm>
              <a:off x="4627422" y="1990345"/>
              <a:ext cx="2189177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직사각형 12"/>
            <p:cNvSpPr/>
            <p:nvPr/>
          </p:nvSpPr>
          <p:spPr>
            <a:xfrm>
              <a:off x="6816599" y="1697957"/>
              <a:ext cx="12121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spcBef>
                  <a:spcPct val="20000"/>
                </a:spcBef>
                <a:buClr>
                  <a:srgbClr val="00007D"/>
                </a:buClr>
                <a:buSzPct val="75000"/>
                <a:defRPr/>
              </a:pPr>
              <a:r>
                <a:rPr lang="en-US" altLang="ko-KR" sz="3200" kern="0" dirty="0" smtClean="0">
                  <a:solidFill>
                    <a:srgbClr val="FF0000"/>
                  </a:solidFill>
                  <a:latin typeface="Arial Narrow" pitchFamily="34" charset="0"/>
                </a:rPr>
                <a:t>?PWM</a:t>
              </a:r>
              <a:endParaRPr lang="en-US" altLang="ko-KR" sz="3200" kern="0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어떻게 조종할까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아두이노에게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명령을 어떻게 주지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프로그래밍으로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469966"/>
            <a:ext cx="9090733" cy="3850900"/>
            <a:chOff x="0" y="1469966"/>
            <a:chExt cx="9090733" cy="3850900"/>
          </a:xfrm>
        </p:grpSpPr>
        <p:sp>
          <p:nvSpPr>
            <p:cNvPr id="7" name="Rectangle 20"/>
            <p:cNvSpPr/>
            <p:nvPr/>
          </p:nvSpPr>
          <p:spPr>
            <a:xfrm>
              <a:off x="428661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스크래치 프로그래밍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0" y="146996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프로그래밍은 어떻게 </a:t>
              </a: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하는건가요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6146" name="Picture 2" descr="Try the Scratch 3.0 Beta today!. The Beta version of Scratch 3.0 is now… |  by The Scratch Team | The Scratch Team Blog | 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79" y="1945660"/>
              <a:ext cx="4355046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Programming Sites for Technical Writers | by Kesi Parker | Technical  Writing is Easy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421" y="1945660"/>
              <a:ext cx="4521312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0"/>
            <p:cNvSpPr/>
            <p:nvPr/>
          </p:nvSpPr>
          <p:spPr>
            <a:xfrm>
              <a:off x="5219880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일반적인 사람들의 프로그래밍 상상도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5412343"/>
            <a:ext cx="93453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스크래치로도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조종할 수 있지만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향후를 위해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언어를 통해 배워봅시다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6150" name="Picture 6" descr="Arduino Programming – The Ultimate Crash Course To S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0" y="1951376"/>
            <a:ext cx="4521312" cy="31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개발환경 만들어보기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9640" y="2336920"/>
            <a:ext cx="9019561" cy="3224867"/>
            <a:chOff x="121860" y="1672244"/>
            <a:chExt cx="9019561" cy="3224867"/>
          </a:xfrm>
        </p:grpSpPr>
        <p:sp>
          <p:nvSpPr>
            <p:cNvPr id="7" name="Rectangle 20"/>
            <p:cNvSpPr/>
            <p:nvPr/>
          </p:nvSpPr>
          <p:spPr>
            <a:xfrm>
              <a:off x="1029896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hlinkClick r:id="rId2"/>
                </a:rPr>
                <a:t>https://arduino.cc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접속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 Software  Downloads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클릭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60" y="1672244"/>
              <a:ext cx="4436198" cy="29709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692" y="1672244"/>
              <a:ext cx="4549729" cy="2970951"/>
            </a:xfrm>
            <a:prstGeom prst="rect">
              <a:avLst/>
            </a:prstGeom>
          </p:spPr>
        </p:pic>
        <p:sp>
          <p:nvSpPr>
            <p:cNvPr id="12" name="Rectangle 20"/>
            <p:cNvSpPr/>
            <p:nvPr/>
          </p:nvSpPr>
          <p:spPr>
            <a:xfrm>
              <a:off x="5336278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Windows Installer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클릭 후 다운로드 받기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IDE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Integrated Development Environment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의 줄임말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프로그래밍을 하기 위한 장소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79270" y="2900959"/>
            <a:ext cx="561315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533293" y="2900959"/>
            <a:ext cx="1431957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둘러보기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Sketch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 동작 코드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보드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어떤 아두이노 보드인지 설정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포트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부분 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(</a:t>
            </a:r>
            <a:r>
              <a:rPr lang="ko-KR" altLang="en-US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중요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시리얼 모니터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상태 및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아두이노에서 보내는 데이터 확인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업로드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컴퓨터에서 작성한 스케치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코드를 아두이노에 올리는 작업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기본적으로 제공해주는 예제 코드들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52" t="60335" r="50530" b="9018"/>
          <a:stretch/>
        </p:blipFill>
        <p:spPr>
          <a:xfrm>
            <a:off x="4569421" y="978099"/>
            <a:ext cx="4477709" cy="5415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9" y="4080654"/>
            <a:ext cx="3061491" cy="14903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08" y="5590548"/>
            <a:ext cx="2402982" cy="1074410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371132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저장된 파일을 못 찾겠어요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299" y="413894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078" y="528433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48333" y="4595232"/>
            <a:ext cx="39613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보통은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,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내문서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Arduino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각각 폴더별로 저장됨</a:t>
            </a:r>
            <a:endParaRPr lang="ko-KR" altLang="en-US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>
                <a:latin typeface="Arial Narrow"/>
                <a:ea typeface="굴림" pitchFamily="50" charset="-127"/>
              </a:rPr>
              <a:t>Arduino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프로그래밍 맛만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" y="1086605"/>
            <a:ext cx="4725908" cy="531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C++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기반의 언어를 바탕으로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     만들어진 언어를 사용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전처리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코드를 읽고 기계어로 해석하기 전에 제일 먼저 처리되는 부분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setup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하드웨어 설정 및 변수 선언 등등을 하는 부분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데이터를 초기화 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loop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전원이 들어오는 동안에 계속 반복되는 명령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실질적인 동작을 제어하는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Comment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부분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주석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무시하는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이거 왜 넣나요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어떠한 동작을 하는 것인지 등에 대한 정보를 사람이 이해할 수 있도록 남겨두는 메모장 같은 느낌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476"/>
          <a:stretch/>
        </p:blipFill>
        <p:spPr>
          <a:xfrm>
            <a:off x="4723330" y="649260"/>
            <a:ext cx="4418091" cy="4447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79" y="2001128"/>
            <a:ext cx="548022" cy="651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80" y="3130823"/>
            <a:ext cx="1578414" cy="231615"/>
          </a:xfrm>
          <a:prstGeom prst="rect">
            <a:avLst/>
          </a:prstGeom>
        </p:spPr>
      </p:pic>
      <p:sp>
        <p:nvSpPr>
          <p:cNvPr id="12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629582"/>
            <a:ext cx="7298108" cy="1343420"/>
            <a:chOff x="0" y="629582"/>
            <a:chExt cx="7298108" cy="1343420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0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pinMode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INPUT/OUTPUT);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1" y="1086605"/>
              <a:ext cx="4725908" cy="886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핀모드란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(0~13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핀들을 입력용 혹은 출력용으로 쓸건지 선언하는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주로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setup()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부분에 이 함수들을 미리 선언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30" y="629582"/>
            <a:ext cx="4418091" cy="45148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2580" y="2196234"/>
            <a:ext cx="7298108" cy="2251837"/>
            <a:chOff x="-2580" y="2196234"/>
            <a:chExt cx="7298108" cy="2251837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80" y="219623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digitalWrite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HIGH/LOW);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-2579" y="2653257"/>
              <a:ext cx="472590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디지털라이트란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핀이 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“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출력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으로 정해졌을 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설정한 핀의 상태값을 출력하는 함수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76521"/>
              <a:ext cx="4723329" cy="97155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-2580" y="4480164"/>
            <a:ext cx="7298108" cy="1398819"/>
            <a:chOff x="-2580" y="4480164"/>
            <a:chExt cx="7298108" cy="1398819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-2580" y="448016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delay(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숫자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-2579" y="4937187"/>
              <a:ext cx="4725908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일정시간만큼 시간을 지연시키는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여기서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숫자는 </a:t>
              </a:r>
              <a:r>
                <a:rPr lang="en-US" altLang="ko-KR" sz="1800" u="sng" kern="0" dirty="0" err="1" smtClean="0">
                  <a:latin typeface="Arial Narrow"/>
                  <a:ea typeface="굴림" pitchFamily="50" charset="-127"/>
                </a:rPr>
                <a:t>ms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 (1/1000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)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의 단위이다</a:t>
              </a:r>
              <a:endParaRPr lang="en-US" altLang="ko-KR" sz="1800" u="sng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ex] delay(1000); // 1 “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동안 대기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 회로란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전기를 흐르게 하는 길을 만들어서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원하는 부품에 원하는만큼 전력을 주는 것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전자 기기의 혁명을 일으킨 집적회로 | 과학문화포털 사이언스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85" y="1438831"/>
            <a:ext cx="3772946" cy="223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V=I</a:t>
                </a:r>
                <a14:m>
                  <m:oMath xmlns:m="http://schemas.openxmlformats.org/officeDocument/2006/math">
                    <m:r>
                      <a:rPr lang="en-US" altLang="ko-KR" sz="1800" b="1" i="1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×</m:t>
                    </m:r>
                  </m:oMath>
                </a14:m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R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전압은 전류와 저항의 곱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(p.s.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이게 왜 개정교육과정에서 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물리</a:t>
                </a:r>
                <a:r>
                  <a:rPr lang="en-US" altLang="ko-KR" sz="1800" kern="0" dirty="0" smtClean="0"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II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죠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???)</a:t>
                </a: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복잡한 로봇은 복잡한 회로도가 필요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안전 때문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blipFill>
                <a:blip r:embed="rId4"/>
                <a:stretch>
                  <a:fillRect l="-544" t="-9740" b="-149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2831256"/>
            <a:ext cx="8965250" cy="3625107"/>
            <a:chOff x="0" y="2831256"/>
            <a:chExt cx="8965250" cy="3625107"/>
          </a:xfrm>
        </p:grpSpPr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0" y="283125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전기 회로의 중요성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0" y="3288279"/>
              <a:ext cx="8965250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설계를 잘못 하면 일어나는 일들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배터리 폭발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센서 고장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회로 고장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영구적 손상으로 이어짐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032" name="Picture 8" descr="베트남서 폭발한 아이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5" y="4216563"/>
              <a:ext cx="3920380" cy="22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0" y="2461163"/>
            <a:ext cx="9050631" cy="3995200"/>
            <a:chOff x="0" y="2461163"/>
            <a:chExt cx="9050631" cy="3995200"/>
          </a:xfrm>
        </p:grpSpPr>
        <p:pic>
          <p:nvPicPr>
            <p:cNvPr id="1028" name="Picture 4" descr="SIK Experiment Guide for Arduino - V3.2 - learn.sparkfun.co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685" y="3824920"/>
              <a:ext cx="3772946" cy="263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0" y="2461163"/>
              <a:ext cx="89652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간단한 회로를 통해 로봇 제작을 해봅시다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cxnSp>
          <p:nvCxnSpPr>
            <p:cNvPr id="6" name="Elbow Connector 5"/>
            <p:cNvCxnSpPr>
              <a:stCxn id="16" idx="2"/>
              <a:endCxn id="1028" idx="1"/>
            </p:cNvCxnSpPr>
            <p:nvPr/>
          </p:nvCxnSpPr>
          <p:spPr bwMode="auto">
            <a:xfrm rot="16200000" flipH="1">
              <a:off x="3678915" y="3541872"/>
              <a:ext cx="2402480" cy="795060"/>
            </a:xfrm>
            <a:prstGeom prst="bentConnector2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그리는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en-US" altLang="ko-KR" kern="0" dirty="0" err="1" smtClean="0">
                <a:latin typeface="Arial Narrow"/>
                <a:ea typeface="굴림" pitchFamily="50" charset="-127"/>
              </a:rPr>
              <a:t>Fritzing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프리칭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각 부품들의 모양이 보이고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직관적으로 회로를 만들 수 있음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많은 수의 부품들이 이미 기본으로 제공되어 있기 때문에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대부분의 회로를 그릴 수 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6383095" y="4630340"/>
            <a:ext cx="3220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프로그램 다운로드 주소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http</a:t>
            </a:r>
            <a:r>
              <a:rPr lang="en-US" altLang="ko-KR" sz="1800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://fritzing.org/home/</a:t>
            </a:r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4" descr="upload.wikimedia.org/wikipedia/commons/4/44/Fri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95" y="5330878"/>
            <a:ext cx="2607764" cy="10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ocoafab.cc/data/201608221527130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" y="2168772"/>
            <a:ext cx="6209268" cy="42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4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320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만드는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빵판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브레드보드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사용하는 법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따로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PCB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등을 제작할 필요가 없음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내부에 연결이 되어있는 부분이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회로를 잘못 만들었어도 수정이 쉬움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23" name="직사각형 5"/>
          <p:cNvSpPr/>
          <p:nvPr/>
        </p:nvSpPr>
        <p:spPr bwMode="auto">
          <a:xfrm>
            <a:off x="120234" y="2448491"/>
            <a:ext cx="8915124" cy="3967572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7" y="2709592"/>
            <a:ext cx="8825948" cy="312678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12499" y="2448491"/>
            <a:ext cx="7983109" cy="581604"/>
            <a:chOff x="512499" y="2448491"/>
            <a:chExt cx="7983109" cy="581604"/>
          </a:xfrm>
        </p:grpSpPr>
        <p:sp>
          <p:nvSpPr>
            <p:cNvPr id="14" name="직사각형 15"/>
            <p:cNvSpPr/>
            <p:nvPr/>
          </p:nvSpPr>
          <p:spPr bwMode="auto">
            <a:xfrm>
              <a:off x="512499" y="2853363"/>
              <a:ext cx="7983109" cy="1767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1400394" y="2448491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가로 구멍들이 전부 연결되어있음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2734" y="3397494"/>
            <a:ext cx="4683319" cy="2724189"/>
            <a:chOff x="582734" y="3397494"/>
            <a:chExt cx="4683319" cy="2724189"/>
          </a:xfrm>
        </p:grpSpPr>
        <p:sp>
          <p:nvSpPr>
            <p:cNvPr id="13" name="직사각형 14"/>
            <p:cNvSpPr/>
            <p:nvPr/>
          </p:nvSpPr>
          <p:spPr bwMode="auto">
            <a:xfrm>
              <a:off x="1400394" y="3397494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582734" y="5721573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19" name="직선 화살표 연결선 23"/>
            <p:cNvCxnSpPr/>
            <p:nvPr/>
          </p:nvCxnSpPr>
          <p:spPr bwMode="auto">
            <a:xfrm flipH="1" flipV="1">
              <a:off x="1630982" y="4119054"/>
              <a:ext cx="906448" cy="161613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4697429" y="4289683"/>
            <a:ext cx="4683319" cy="2043185"/>
            <a:chOff x="4697429" y="4289683"/>
            <a:chExt cx="4683319" cy="2043185"/>
          </a:xfrm>
        </p:grpSpPr>
        <p:sp>
          <p:nvSpPr>
            <p:cNvPr id="15" name="직사각형 17"/>
            <p:cNvSpPr/>
            <p:nvPr/>
          </p:nvSpPr>
          <p:spPr bwMode="auto">
            <a:xfrm>
              <a:off x="5266053" y="4289683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697429" y="5932758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20" name="직선 화살표 연결선 25"/>
            <p:cNvCxnSpPr/>
            <p:nvPr/>
          </p:nvCxnSpPr>
          <p:spPr bwMode="auto">
            <a:xfrm flipH="1" flipV="1">
              <a:off x="5503267" y="4802867"/>
              <a:ext cx="1535821" cy="111876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1721096" y="3746308"/>
            <a:ext cx="6455521" cy="986277"/>
            <a:chOff x="1721096" y="3746308"/>
            <a:chExt cx="6455521" cy="986277"/>
          </a:xfrm>
        </p:grpSpPr>
        <p:cxnSp>
          <p:nvCxnSpPr>
            <p:cNvPr id="21" name="직선 화살표 연결선 27"/>
            <p:cNvCxnSpPr/>
            <p:nvPr/>
          </p:nvCxnSpPr>
          <p:spPr bwMode="auto">
            <a:xfrm>
              <a:off x="1721096" y="3746308"/>
              <a:ext cx="3436289" cy="98627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 bwMode="auto">
            <a:xfrm>
              <a:off x="3493298" y="3941544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이 둘은 서로 연결 안 되어 있음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!!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0" y="532745"/>
            <a:ext cx="42643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소개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51503" y="1019336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 소개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0760" y="1490526"/>
            <a:ext cx="17812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로봇이란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800" kern="0" spc="-1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5487" y="2417895"/>
            <a:ext cx="28151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로봇제작의 기초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450760" y="2893955"/>
            <a:ext cx="22685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과정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450760" y="1972525"/>
            <a:ext cx="37305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일정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50760" y="3375954"/>
            <a:ext cx="3769723" cy="1592000"/>
            <a:chOff x="450760" y="3871892"/>
            <a:chExt cx="3769723" cy="1592000"/>
          </a:xfrm>
        </p:grpSpPr>
        <p:sp>
          <p:nvSpPr>
            <p:cNvPr id="16" name="TextBox 15"/>
            <p:cNvSpPr txBox="1"/>
            <p:nvPr/>
          </p:nvSpPr>
          <p:spPr bwMode="auto">
            <a:xfrm>
              <a:off x="450760" y="3871892"/>
              <a:ext cx="33842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2.2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로봇제작에 필요한 것들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780118" y="4278762"/>
              <a:ext cx="34403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Arduino (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기초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780118" y="467577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전기 회로의 기초</a:t>
              </a: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780118" y="506378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기계 설계의 기초</a:t>
              </a:r>
            </a:p>
          </p:txBody>
        </p:sp>
      </p:grpSp>
      <p:sp>
        <p:nvSpPr>
          <p:cNvPr id="25" name="TextBox 24"/>
          <p:cNvSpPr txBox="1"/>
          <p:nvPr/>
        </p:nvSpPr>
        <p:spPr bwMode="auto">
          <a:xfrm>
            <a:off x="25487" y="4984272"/>
            <a:ext cx="34099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실습 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451503" y="5462255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차체 제작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450760" y="5897863"/>
            <a:ext cx="3640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기초 프로그래밍</a:t>
            </a:r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기계 설계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577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기계 설계를 하는 법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CAD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프로그램을 통해 설계 가능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899556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CAD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Computer-Aided Design and Drafting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즉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 지원 설계 프로그램을 의미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] SOLIDWORKS, AutoCAD,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OnShape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무료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클라우드 플랫폼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옛날에 컴퓨터가 없을 땐 손으로 그렸었던 것을 컴퓨터를 통해 정밀하게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설계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68482" y="5691598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레오나르도 다빈치의 비행기 설계도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이것만 보고 만들기는 불가능하다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074" name="Picture 2" descr="레오나르도 다빈치의 날틀은 왜 날지 못했을까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5" y="2377668"/>
            <a:ext cx="4326803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내가 원하는 3D파일(캐드) 찾아서, 다운 받기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1" y="2377668"/>
            <a:ext cx="4493098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0"/>
          <p:cNvSpPr/>
          <p:nvPr/>
        </p:nvSpPr>
        <p:spPr>
          <a:xfrm>
            <a:off x="4496993" y="5691598"/>
            <a:ext cx="4647007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로봇 팔의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CAD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 예시 사진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(CAD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파일만 있으면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3D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프린터나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CNC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가공등을 통해 똑같은 사이즈로 제작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라인트레이서 제작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바닥에 그려진 선을 따라서 움직이는 로봇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5624" y="1363604"/>
            <a:ext cx="3220393" cy="4875782"/>
            <a:chOff x="115624" y="1363604"/>
            <a:chExt cx="3220393" cy="4875782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1528023" y="1363604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86878" y="2544296"/>
              <a:ext cx="2399381" cy="2232962"/>
              <a:chOff x="586878" y="2544296"/>
              <a:chExt cx="2399381" cy="2232962"/>
            </a:xfrm>
          </p:grpSpPr>
          <p:grpSp>
            <p:nvGrpSpPr>
              <p:cNvPr id="13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14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5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6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7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8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9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0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1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2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8" name="Rectangle 20"/>
            <p:cNvSpPr/>
            <p:nvPr/>
          </p:nvSpPr>
          <p:spPr>
            <a:xfrm>
              <a:off x="115624" y="5931609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가운데 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" name="Down Arrow 5"/>
            <p:cNvSpPr/>
            <p:nvPr/>
          </p:nvSpPr>
          <p:spPr bwMode="auto">
            <a:xfrm flipV="1">
              <a:off x="1116065" y="1575728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95929" y="1363603"/>
            <a:ext cx="3220393" cy="4882754"/>
            <a:chOff x="3295929" y="1363603"/>
            <a:chExt cx="3220393" cy="4882754"/>
          </a:xfrm>
        </p:grpSpPr>
        <p:sp>
          <p:nvSpPr>
            <p:cNvPr id="55" name="직사각형 11"/>
            <p:cNvSpPr/>
            <p:nvPr/>
          </p:nvSpPr>
          <p:spPr bwMode="auto">
            <a:xfrm>
              <a:off x="5032987" y="1363603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 rot="554544">
              <a:off x="3521561" y="2540903"/>
              <a:ext cx="2399381" cy="2232962"/>
              <a:chOff x="586878" y="2544296"/>
              <a:chExt cx="2399381" cy="2232962"/>
            </a:xfrm>
          </p:grpSpPr>
          <p:grpSp>
            <p:nvGrpSpPr>
              <p:cNvPr id="57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66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7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8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9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0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1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2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3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4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5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6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58" name="Rectangle 57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9" name="Rectangle 20"/>
            <p:cNvSpPr/>
            <p:nvPr/>
          </p:nvSpPr>
          <p:spPr>
            <a:xfrm>
              <a:off x="3295929" y="5938580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</a:t>
              </a:r>
              <a:r>
                <a:rPr lang="ko-KR" altLang="en-US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오른쪽에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1" name="Down Arrow 80"/>
            <p:cNvSpPr/>
            <p:nvPr/>
          </p:nvSpPr>
          <p:spPr bwMode="auto">
            <a:xfrm rot="608894" flipV="1">
              <a:off x="4328996" y="1592910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828942" y="1363603"/>
            <a:ext cx="3220393" cy="4880240"/>
            <a:chOff x="5828942" y="1363603"/>
            <a:chExt cx="3220393" cy="4880240"/>
          </a:xfrm>
        </p:grpSpPr>
        <p:sp>
          <p:nvSpPr>
            <p:cNvPr id="80" name="Rectangle 20"/>
            <p:cNvSpPr/>
            <p:nvPr/>
          </p:nvSpPr>
          <p:spPr>
            <a:xfrm>
              <a:off x="5828942" y="5936066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선이 왼</a:t>
              </a:r>
              <a:r>
                <a:rPr lang="ko-KR" altLang="en-US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609383" y="1363603"/>
              <a:ext cx="2399381" cy="4475881"/>
              <a:chOff x="6609383" y="1363603"/>
              <a:chExt cx="2399381" cy="4475881"/>
            </a:xfrm>
          </p:grpSpPr>
          <p:sp>
            <p:nvSpPr>
              <p:cNvPr id="33" name="직사각형 11"/>
              <p:cNvSpPr/>
              <p:nvPr/>
            </p:nvSpPr>
            <p:spPr bwMode="auto">
              <a:xfrm>
                <a:off x="7086008" y="1363603"/>
                <a:ext cx="497356" cy="4475881"/>
              </a:xfrm>
              <a:prstGeom prst="rect">
                <a:avLst/>
              </a:prstGeom>
              <a:solidFill>
                <a:schemeClr val="tx1">
                  <a:alpha val="6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 rot="21041090">
                <a:off x="6609383" y="2599620"/>
                <a:ext cx="2399381" cy="2232962"/>
                <a:chOff x="586878" y="2544296"/>
                <a:chExt cx="2399381" cy="2232962"/>
              </a:xfrm>
            </p:grpSpPr>
            <p:grpSp>
              <p:nvGrpSpPr>
                <p:cNvPr id="35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44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5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6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7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8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9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0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1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2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3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4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82" name="Down Arrow 81"/>
              <p:cNvSpPr/>
              <p:nvPr/>
            </p:nvSpPr>
            <p:spPr bwMode="auto">
              <a:xfrm rot="20848162" flipV="1">
                <a:off x="6636672" y="1636566"/>
                <a:ext cx="1404647" cy="860079"/>
              </a:xfrm>
              <a:prstGeom prst="downArrow">
                <a:avLst/>
              </a:prstGeom>
              <a:solidFill>
                <a:srgbClr val="FF0000">
                  <a:alpha val="8000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8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차를 만들어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450" y="2198898"/>
            <a:ext cx="8967941" cy="3283377"/>
            <a:chOff x="92798" y="1705085"/>
            <a:chExt cx="8967941" cy="3283377"/>
          </a:xfrm>
        </p:grpSpPr>
        <p:pic>
          <p:nvPicPr>
            <p:cNvPr id="12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0027" y="1157856"/>
              <a:ext cx="3283375" cy="4377833"/>
            </a:xfrm>
            <a:prstGeom prst="rect">
              <a:avLst/>
            </a:prstGeom>
          </p:spPr>
        </p:pic>
        <p:pic>
          <p:nvPicPr>
            <p:cNvPr id="13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30135" y="1157857"/>
              <a:ext cx="3283376" cy="4377833"/>
            </a:xfrm>
            <a:prstGeom prst="rect">
              <a:avLst/>
            </a:prstGeom>
          </p:spPr>
        </p:pic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차체 조립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아두이노 혹은 모터 드라이버의 경우 고정이 힘들 수 있으므로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테이프나 접착제를 통해 고정을 시켜도 됩니다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" y="1190579"/>
            <a:ext cx="8929315" cy="5265784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회로를 연결해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직사각형 7"/>
          <p:cNvSpPr/>
          <p:nvPr/>
        </p:nvSpPr>
        <p:spPr bwMode="auto">
          <a:xfrm>
            <a:off x="2634558" y="1396896"/>
            <a:ext cx="119921" cy="4867801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직사각형 8"/>
          <p:cNvSpPr/>
          <p:nvPr/>
        </p:nvSpPr>
        <p:spPr bwMode="auto">
          <a:xfrm>
            <a:off x="3414081" y="1396895"/>
            <a:ext cx="564542" cy="115033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155881" y="990524"/>
            <a:ext cx="4683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smtClean="0">
                <a:solidFill>
                  <a:srgbClr val="FF00FF"/>
                </a:solidFill>
                <a:latin typeface="Arial Narrow" pitchFamily="34" charset="0"/>
              </a:rPr>
              <a:t>이 가로 </a:t>
            </a:r>
            <a:r>
              <a:rPr lang="en-US" altLang="ko-KR" sz="2000" b="0" kern="0" dirty="0" smtClean="0">
                <a:solidFill>
                  <a:srgbClr val="FF00FF"/>
                </a:solidFill>
                <a:latin typeface="Arial Narrow" pitchFamily="34" charset="0"/>
              </a:rPr>
              <a:t>5</a:t>
            </a: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개 구멍들이 연결되어있음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46569" y="1315376"/>
            <a:ext cx="24615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이 세로 구멍들이 전부 연결되어있음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아두이노 강좌 - LED 깜빡이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6440" y="3329336"/>
            <a:ext cx="3033549" cy="38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481465" y="1086604"/>
            <a:ext cx="4659956" cy="2199803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아두이노로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</a:rPr>
              <a:t>LED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깜빡이기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01.BasicsBlink </a:t>
            </a:r>
            <a:r>
              <a:rPr lang="ko-KR" altLang="en-US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예제 파일 확인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내장된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켰다가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끄는 코드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pinMode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digitalWrite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delay()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대소문자 주의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//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 회색으로 된 글은 전부 주석이므로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읽지 못하는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문장끝마다 꼭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;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붙여야 함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43" y="1132153"/>
            <a:ext cx="4572000" cy="210870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3374567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를 빵판에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“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”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과 함께 연결해서 깜빡이기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13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번 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혹은 아무 핀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과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을 통해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      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를 저항에 연결해서 회로 제작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GND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그라운드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)? 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란 전압의 기준점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 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랑 회로가 연결이 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 되어 있다면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제대로 된 값을 읽을 수 없음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저항 왜 달아요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?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적정 크기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: 300 </a:t>
                </a:r>
                <a14:m>
                  <m:oMath xmlns:m="http://schemas.openxmlformats.org/officeDocument/2006/math"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𝛀</m:t>
                    </m:r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)</m:t>
                    </m:r>
                  </m:oMath>
                </a14:m>
                <a:endParaRPr lang="en-US" altLang="ko-KR" sz="180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가 터질 수도 있어요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^^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의 긴다리가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+,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짧은 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–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입니다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blipFill>
                <a:blip r:embed="rId4"/>
                <a:stretch>
                  <a:fillRect l="-612" t="-3513" b="-49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 bwMode="auto">
          <a:xfrm>
            <a:off x="6809913" y="3741914"/>
            <a:ext cx="2331508" cy="7201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짧은 다리가 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GND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랑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,</a:t>
            </a: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긴다리가 디지털 핀에 </a:t>
            </a:r>
            <a:endParaRPr lang="en-US" altLang="ko-KR" sz="12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연결되도록 하셔야 합니다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.</a:t>
            </a:r>
            <a:endParaRPr lang="ko-KR" altLang="en-US" sz="12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집에서 한 번 해보면 좋은 것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.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여러 개를 연결해서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, ON/OFF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연속으로 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08" y="1105276"/>
            <a:ext cx="81248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2800" i="1" kern="0" dirty="0" err="1" smtClean="0">
                <a:solidFill>
                  <a:schemeClr val="tx1"/>
                </a:solidFill>
                <a:latin typeface="Arial Narrow" pitchFamily="34" charset="0"/>
              </a:rPr>
              <a:t>QnA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80" y="532745"/>
            <a:ext cx="896782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sz="2800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sz="2800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sz="2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1171942"/>
            <a:ext cx="83201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b="0" kern="0" dirty="0" smtClean="0">
                <a:latin typeface="Arial Narrow"/>
                <a:ea typeface="굴림" pitchFamily="50" charset="-127"/>
              </a:rPr>
              <a:t>다운로드 주소</a:t>
            </a:r>
            <a:r>
              <a:rPr lang="en-US" altLang="ko-KR" b="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b="0" kern="0" dirty="0" smtClean="0">
                <a:latin typeface="Arial Narrow"/>
                <a:ea typeface="굴림" pitchFamily="50" charset="-127"/>
              </a:rPr>
              <a:t>https://github.com/WhenTheyCry96/RobotTutorial</a:t>
            </a:r>
          </a:p>
        </p:txBody>
      </p:sp>
    </p:spTree>
    <p:extLst>
      <p:ext uri="{BB962C8B-B14F-4D97-AF65-F5344CB8AC3E}">
        <p14:creationId xmlns:p14="http://schemas.microsoft.com/office/powerpoint/2010/main" val="30097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강사소개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579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학력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물리천문학부 졸업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프랑스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Institut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Mines-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Télécom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Business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School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석사 교환 학생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 대학원 재학중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박사 과정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현재 초전도 기반 양자컴퓨터 연구 진행중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Seoul National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78" y="940454"/>
            <a:ext cx="1139845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Archives - IM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0769" r="11430" b="30461"/>
          <a:stretch/>
        </p:blipFill>
        <p:spPr bwMode="auto">
          <a:xfrm>
            <a:off x="7262980" y="1347556"/>
            <a:ext cx="1881020" cy="7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246826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경력 사항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2925289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로봇제작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동아리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SIGMA INTELLIGENCE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군집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모방형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재난구조 로봇 설계 및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자동귀환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알고리즘 연구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아동 인지발달 로봇 제작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PEEKABOT 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디스플레이를 이용한 손상 문화재 복원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AI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시스템 개발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4306950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수상 경력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79" y="4763973"/>
            <a:ext cx="8965250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참가상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SK Creative Challenge – Good Design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부문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한국과학창의재단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(KOFAC) URP 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우수상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(2018)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스마트 보드 창업 아이디어 대회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Challenge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projets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d'entreprendre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(2018)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4072" t="13552" r="21280" b="13490"/>
          <a:stretch/>
        </p:blipFill>
        <p:spPr>
          <a:xfrm>
            <a:off x="7262980" y="2591739"/>
            <a:ext cx="1661478" cy="1661478"/>
          </a:xfrm>
          <a:prstGeom prst="rect">
            <a:avLst/>
          </a:prstGeom>
        </p:spPr>
      </p:pic>
      <p:pic>
        <p:nvPicPr>
          <p:cNvPr id="1032" name="Picture 8" descr="한국과학창의재단(KOFAC) 로고 AI파일 및 응용사례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t="7567" r="4084" b="7169"/>
          <a:stretch/>
        </p:blipFill>
        <p:spPr bwMode="auto">
          <a:xfrm>
            <a:off x="7776557" y="4973144"/>
            <a:ext cx="1378822" cy="1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34" y="4710240"/>
            <a:ext cx="1833800" cy="13795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982537" y="648440"/>
            <a:ext cx="4222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Github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github.com/WhenTheyCry96</a:t>
            </a:r>
            <a:endParaRPr lang="en-US" altLang="ko-KR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로봇이란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89" y="3838729"/>
            <a:ext cx="9003767" cy="2646774"/>
            <a:chOff x="5389" y="3838729"/>
            <a:chExt cx="9003767" cy="2646774"/>
          </a:xfrm>
        </p:grpSpPr>
        <p:grpSp>
          <p:nvGrpSpPr>
            <p:cNvPr id="4" name="그룹 3"/>
            <p:cNvGrpSpPr/>
            <p:nvPr/>
          </p:nvGrpSpPr>
          <p:grpSpPr>
            <a:xfrm>
              <a:off x="5389" y="4211226"/>
              <a:ext cx="9003767" cy="2274277"/>
              <a:chOff x="5389" y="4211226"/>
              <a:chExt cx="9003767" cy="2274277"/>
            </a:xfrm>
          </p:grpSpPr>
          <p:pic>
            <p:nvPicPr>
              <p:cNvPr id="2058" name="Picture 10" descr="드론 최대 비행 시간 제품별로 최대 5.2배 차이 난다 - 로봇신문사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1" t="11753" r="14037" b="19635"/>
              <a:stretch/>
            </p:blipFill>
            <p:spPr bwMode="auto">
              <a:xfrm>
                <a:off x="2117040" y="4211226"/>
                <a:ext cx="3411415" cy="2274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더 강력하고 오래가는 로봇청소기 '에코백스 디봇 오즈모 950' &lt; 홀릭 it &lt; 기사본문 - 맨즈랩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1" t="14275" r="15376" b="7954"/>
              <a:stretch/>
            </p:blipFill>
            <p:spPr bwMode="auto">
              <a:xfrm>
                <a:off x="5389" y="4963701"/>
                <a:ext cx="2111747" cy="1440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산업용 로봇 - 안전기준, 자율안전확인신고, 안전검사, 특별안전보건교육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15" r="1"/>
              <a:stretch/>
            </p:blipFill>
            <p:spPr bwMode="auto">
              <a:xfrm>
                <a:off x="5603631" y="4211226"/>
                <a:ext cx="3405525" cy="2234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8285" y="383872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생각보다 우리 생활 가까이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2579" y="629582"/>
            <a:ext cx="8973218" cy="2976267"/>
            <a:chOff x="-2579" y="629582"/>
            <a:chExt cx="8973218" cy="2976267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-2579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뭘까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-2579" y="629582"/>
              <a:ext cx="8973218" cy="2976267"/>
              <a:chOff x="-2579" y="629582"/>
              <a:chExt cx="8973218" cy="2976267"/>
            </a:xfrm>
          </p:grpSpPr>
          <p:pic>
            <p:nvPicPr>
              <p:cNvPr id="2050" name="Picture 2" descr="인공지능짤, 빅데이터짤, 데이터분석짤 : 네이버 블로그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97"/>
              <a:stretch/>
            </p:blipFill>
            <p:spPr bwMode="auto">
              <a:xfrm>
                <a:off x="2117040" y="629582"/>
                <a:ext cx="3355379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테크홀릭 모바일 사이트, 터미네이터 탄생에 대한 경고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03" r="-1"/>
              <a:stretch/>
            </p:blipFill>
            <p:spPr bwMode="auto">
              <a:xfrm>
                <a:off x="5620418" y="629582"/>
                <a:ext cx="3350221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리그오브레전드 버프 된 블리츠크랭크 룬, 아이템, 원딜 조합 추천 : 네이버 포스트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79" y="1562299"/>
                <a:ext cx="2043550" cy="2043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noProof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pic>
        <p:nvPicPr>
          <p:cNvPr id="2" name="vid10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31" y="1278594"/>
            <a:ext cx="8922380" cy="50188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eaLnBrk="1" hangingPunct="1"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r>
              <a:rPr lang="ko-KR" altLang="en-US" sz="2400" kern="0" dirty="0" smtClean="0">
                <a:latin typeface="Arial Narrow"/>
                <a:ea typeface="굴림" pitchFamily="50" charset="-127"/>
              </a:rPr>
              <a:t>아동 인지발달 </a:t>
            </a:r>
            <a:r>
              <a:rPr lang="ko-KR" altLang="en-US" sz="2400" kern="0" dirty="0">
                <a:latin typeface="Arial Narrow"/>
                <a:ea typeface="굴림" pitchFamily="50" charset="-127"/>
              </a:rPr>
              <a:t>로봇 제작 </a:t>
            </a:r>
            <a:r>
              <a:rPr lang="en-US" altLang="ko-KR" sz="2400" kern="0" dirty="0">
                <a:latin typeface="Arial Narrow"/>
                <a:ea typeface="굴림" pitchFamily="50" charset="-127"/>
              </a:rPr>
              <a:t>PEEKABOT (2016</a:t>
            </a:r>
            <a:r>
              <a:rPr lang="en-US" altLang="ko-KR" sz="24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240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108231" y="998914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www.youtube.com/watch?v=VvzkV2lNlKQ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광대역 이동형 수질측정 플랫폼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넵튜너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26" y="1105276"/>
            <a:ext cx="8839389" cy="5174276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헥사포드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- 6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족 보행 로봇 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자동 탐색 로봇 모듈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윤종훈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7" name="헥사포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96" y="1548474"/>
            <a:ext cx="6132359" cy="3446759"/>
          </a:xfrm>
          <a:prstGeom prst="rect">
            <a:avLst/>
          </a:prstGeom>
        </p:spPr>
      </p:pic>
      <p:pic>
        <p:nvPicPr>
          <p:cNvPr id="10" name="시그마로봇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4586" y="1548474"/>
            <a:ext cx="2678317" cy="4782709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로봇제작 수업 일정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도선고등학교 로봇캠프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(4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주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224"/>
            <a:ext cx="9144000" cy="403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로봇은 어떻게 만들어요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534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Q1.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로봇을 만들어보고 싶은데 어떻게 시작할지 모르겠어요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일반적인 로봇 개발의 과정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76664" y="2104242"/>
            <a:ext cx="8452333" cy="973015"/>
            <a:chOff x="276664" y="2104242"/>
            <a:chExt cx="8452333" cy="973015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276664" y="2104242"/>
              <a:ext cx="1524001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아이디어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타당성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" name="오른쪽 화살표 3"/>
            <p:cNvSpPr/>
            <p:nvPr/>
          </p:nvSpPr>
          <p:spPr bwMode="auto">
            <a:xfrm>
              <a:off x="1894449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2586109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팀원 모집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역할 분담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일정표 작성</a:t>
              </a:r>
            </a:p>
          </p:txBody>
        </p:sp>
        <p:sp>
          <p:nvSpPr>
            <p:cNvPr id="12" name="오른쪽 화살표 11"/>
            <p:cNvSpPr/>
            <p:nvPr/>
          </p:nvSpPr>
          <p:spPr bwMode="auto">
            <a:xfrm>
              <a:off x="4203893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4895553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기계 설계</a:t>
              </a:r>
              <a:endParaRPr lang="en-US" altLang="ko-KR" sz="1800" b="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회로 설계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프로그래밍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7204997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시제품 제작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동작 테스트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최종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99645" y="1320290"/>
            <a:ext cx="2825260" cy="725905"/>
            <a:chOff x="5399645" y="1320290"/>
            <a:chExt cx="2825260" cy="725905"/>
          </a:xfrm>
        </p:grpSpPr>
        <p:sp>
          <p:nvSpPr>
            <p:cNvPr id="6" name="위로 구부러진 화살표 5"/>
            <p:cNvSpPr/>
            <p:nvPr/>
          </p:nvSpPr>
          <p:spPr bwMode="auto">
            <a:xfrm flipH="1" flipV="1">
              <a:off x="5399645" y="1320290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6419553" y="1539497"/>
              <a:ext cx="10823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err="1" smtClean="0">
                  <a:solidFill>
                    <a:srgbClr val="FF0000"/>
                  </a:solidFill>
                  <a:latin typeface="Arial Narrow" pitchFamily="34" charset="0"/>
                </a:rPr>
                <a:t>망했나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7948" y="3145639"/>
            <a:ext cx="2825260" cy="725905"/>
            <a:chOff x="5567948" y="3145639"/>
            <a:chExt cx="2825260" cy="725905"/>
          </a:xfrm>
        </p:grpSpPr>
        <p:sp>
          <p:nvSpPr>
            <p:cNvPr id="19" name="위로 구부러진 화살표 18"/>
            <p:cNvSpPr/>
            <p:nvPr/>
          </p:nvSpPr>
          <p:spPr bwMode="auto">
            <a:xfrm>
              <a:off x="5567948" y="3145639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6311164" y="3308536"/>
              <a:ext cx="13388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성공인가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3942776"/>
            <a:ext cx="8688223" cy="2459621"/>
            <a:chOff x="0" y="3942776"/>
            <a:chExt cx="8688223" cy="2459621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0" y="3942776"/>
              <a:ext cx="85344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Q2.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 개발이 복잡해 보여요 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or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어려워 보여요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1" y="4399799"/>
              <a:ext cx="5255811" cy="609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정상입니다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하지만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한 번 해보면 생각보다 어렵지 않습니다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3074" name="Picture 2" descr="upload.wikimedia.org/wikipedia/commons/thumb/8/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771" y="4376164"/>
              <a:ext cx="2966452" cy="2019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upload.wikimedia.org/wikipedia/commons/4/44/Fri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36" y="5127772"/>
              <a:ext cx="3130286" cy="12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he Guardian view on Lego for adults: play is a serious business |  Editorial | Opinion | The Guardi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29" y="5130302"/>
              <a:ext cx="2120158" cy="1272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53228</TotalTime>
  <Words>1841</Words>
  <Application>Microsoft Office PowerPoint</Application>
  <PresentationFormat>On-screen Show (4:3)</PresentationFormat>
  <Paragraphs>331</Paragraphs>
  <Slides>26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Osaka</vt:lpstr>
      <vt:lpstr>굴림</vt:lpstr>
      <vt:lpstr>맑은 고딕</vt:lpstr>
      <vt:lpstr>Arial</vt:lpstr>
      <vt:lpstr>Arial Narrow</vt:lpstr>
      <vt:lpstr>Cambria Math</vt:lpstr>
      <vt:lpstr>Times</vt:lpstr>
      <vt:lpstr>Times New Roman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sunpark</cp:lastModifiedBy>
  <cp:revision>2369</cp:revision>
  <cp:lastPrinted>2017-05-19T07:02:17Z</cp:lastPrinted>
  <dcterms:created xsi:type="dcterms:W3CDTF">2014-11-19T03:59:33Z</dcterms:created>
  <dcterms:modified xsi:type="dcterms:W3CDTF">2020-11-04T11:42:41Z</dcterms:modified>
</cp:coreProperties>
</file>